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0" r:id="rId3"/>
    <p:sldId id="257" r:id="rId4"/>
    <p:sldId id="258" r:id="rId5"/>
    <p:sldId id="259" r:id="rId6"/>
    <p:sldId id="261" r:id="rId7"/>
    <p:sldId id="276" r:id="rId8"/>
    <p:sldId id="277" r:id="rId9"/>
    <p:sldId id="260" r:id="rId10"/>
    <p:sldId id="262" r:id="rId11"/>
    <p:sldId id="263" r:id="rId12"/>
    <p:sldId id="278" r:id="rId13"/>
    <p:sldId id="264" r:id="rId14"/>
    <p:sldId id="279" r:id="rId15"/>
    <p:sldId id="267" r:id="rId1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9" d="100"/>
          <a:sy n="79" d="100"/>
        </p:scale>
        <p:origin x="27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nl-NL" smtClean="0"/>
              <a:t>Klik om de stijl te bewerken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6AB0C5C2-3FF7-463B-8BBE-D1194B01907F}" type="datetimeFigureOut">
              <a:rPr lang="nl-NL" smtClean="0"/>
              <a:t>14-4-2016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618F0A1-C024-4611-9FE1-E770DFAADF70}" type="slidenum">
              <a:rPr lang="nl-NL" smtClean="0"/>
              <a:t>‹nr.›</a:t>
            </a:fld>
            <a:endParaRPr lang="nl-NL"/>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6AB0C5C2-3FF7-463B-8BBE-D1194B01907F}" type="datetimeFigureOut">
              <a:rPr lang="nl-NL" smtClean="0"/>
              <a:t>14-4-2016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618F0A1-C024-4611-9FE1-E770DFAADF70}"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nl-NL" smtClean="0"/>
              <a:t>Klik om de stijl te bewerken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6AB0C5C2-3FF7-463B-8BBE-D1194B01907F}" type="datetimeFigureOut">
              <a:rPr lang="nl-NL" smtClean="0"/>
              <a:t>14-4-2016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618F0A1-C024-4611-9FE1-E770DFAADF70}"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6AB0C5C2-3FF7-463B-8BBE-D1194B01907F}" type="datetimeFigureOut">
              <a:rPr lang="nl-NL" smtClean="0"/>
              <a:t>14-4-2016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618F0A1-C024-4611-9FE1-E770DFAADF70}"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nl-NL" smtClean="0"/>
              <a:t>Klik om de stijl te bewerken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6AB0C5C2-3FF7-463B-8BBE-D1194B01907F}" type="datetimeFigureOut">
              <a:rPr lang="nl-NL" smtClean="0"/>
              <a:t>14-4-2016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9618F0A1-C024-4611-9FE1-E770DFAADF70}" type="slidenum">
              <a:rPr lang="nl-NL" smtClean="0"/>
              <a:t>‹nr.›</a:t>
            </a:fld>
            <a:endParaRPr lang="nl-NL"/>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6AB0C5C2-3FF7-463B-8BBE-D1194B01907F}" type="datetimeFigureOut">
              <a:rPr lang="nl-NL" smtClean="0"/>
              <a:t>14-4-2016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618F0A1-C024-4611-9FE1-E770DFAADF70}"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6AB0C5C2-3FF7-463B-8BBE-D1194B01907F}" type="datetimeFigureOut">
              <a:rPr lang="nl-NL" smtClean="0"/>
              <a:t>14-4-2016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9618F0A1-C024-4611-9FE1-E770DFAADF70}" type="slidenum">
              <a:rPr lang="nl-NL" smtClean="0"/>
              <a:t>‹nr.›</a:t>
            </a:fld>
            <a:endParaRPr lang="nl-NL"/>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Date Placeholder 2"/>
          <p:cNvSpPr>
            <a:spLocks noGrp="1"/>
          </p:cNvSpPr>
          <p:nvPr>
            <p:ph type="dt" sz="half" idx="10"/>
          </p:nvPr>
        </p:nvSpPr>
        <p:spPr/>
        <p:txBody>
          <a:bodyPr/>
          <a:lstStyle/>
          <a:p>
            <a:fld id="{6AB0C5C2-3FF7-463B-8BBE-D1194B01907F}" type="datetimeFigureOut">
              <a:rPr lang="nl-NL" smtClean="0"/>
              <a:t>14-4-2016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9618F0A1-C024-4611-9FE1-E770DFAADF70}"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B0C5C2-3FF7-463B-8BBE-D1194B01907F}" type="datetimeFigureOut">
              <a:rPr lang="nl-NL" smtClean="0"/>
              <a:t>14-4-2016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9618F0A1-C024-4611-9FE1-E770DFAADF70}"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nl-NL" smtClean="0"/>
              <a:t>Klik om de stijl te bewerken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6AB0C5C2-3FF7-463B-8BBE-D1194B01907F}" type="datetimeFigureOut">
              <a:rPr lang="nl-NL" smtClean="0"/>
              <a:t>14-4-2016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618F0A1-C024-4611-9FE1-E770DFAADF70}" type="slidenum">
              <a:rPr lang="nl-NL" smtClean="0"/>
              <a:t>‹nr.›</a:t>
            </a:fld>
            <a:endParaRPr lang="nl-NL"/>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6AB0C5C2-3FF7-463B-8BBE-D1194B01907F}" type="datetimeFigureOut">
              <a:rPr lang="nl-NL" smtClean="0"/>
              <a:t>14-4-2016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9618F0A1-C024-4611-9FE1-E770DFAADF70}"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nl-NL" smtClean="0"/>
              <a:t>Klik om de stijl te bewerken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AB0C5C2-3FF7-463B-8BBE-D1194B01907F}" type="datetimeFigureOut">
              <a:rPr lang="nl-NL" smtClean="0"/>
              <a:t>14-4-2016</a:t>
            </a:fld>
            <a:endParaRPr lang="nl-NL"/>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nl-NL"/>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618F0A1-C024-4611-9FE1-E770DFAADF70}"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1.bin"/><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Examen 2015-2 </a:t>
            </a:r>
            <a:r>
              <a:rPr lang="nl-NL" cap="none" dirty="0" smtClean="0"/>
              <a:t>pilot</a:t>
            </a:r>
            <a:endParaRPr lang="nl-NL" cap="none" dirty="0"/>
          </a:p>
        </p:txBody>
      </p:sp>
      <p:sp>
        <p:nvSpPr>
          <p:cNvPr id="3" name="Ondertitel 2"/>
          <p:cNvSpPr>
            <a:spLocks noGrp="1"/>
          </p:cNvSpPr>
          <p:nvPr>
            <p:ph type="subTitle" idx="1"/>
          </p:nvPr>
        </p:nvSpPr>
        <p:spPr/>
        <p:txBody>
          <a:bodyPr>
            <a:normAutofit lnSpcReduction="10000"/>
          </a:bodyPr>
          <a:lstStyle/>
          <a:p>
            <a:r>
              <a:rPr lang="nl-NL" dirty="0" smtClean="0"/>
              <a:t>1</a:t>
            </a:r>
            <a:r>
              <a:rPr lang="nl-NL" baseline="30000" dirty="0" smtClean="0"/>
              <a:t>e</a:t>
            </a:r>
            <a:r>
              <a:rPr lang="nl-NL" dirty="0" smtClean="0"/>
              <a:t> onderwerp: Opgave 2, 4, 6 &amp; 7</a:t>
            </a:r>
            <a:endParaRPr lang="nl-NL" dirty="0"/>
          </a:p>
          <a:p>
            <a:r>
              <a:rPr lang="nl-NL" dirty="0" smtClean="0"/>
              <a:t>2</a:t>
            </a:r>
            <a:r>
              <a:rPr lang="nl-NL" baseline="30000" dirty="0" smtClean="0"/>
              <a:t>e</a:t>
            </a:r>
            <a:r>
              <a:rPr lang="nl-NL" dirty="0" smtClean="0"/>
              <a:t> onderwerp: Opgave 11, 12, 14 &amp; 17</a:t>
            </a:r>
          </a:p>
          <a:p>
            <a:r>
              <a:rPr lang="nl-NL" dirty="0" smtClean="0"/>
              <a:t>3</a:t>
            </a:r>
            <a:r>
              <a:rPr lang="nl-NL" baseline="30000" dirty="0" smtClean="0"/>
              <a:t>e</a:t>
            </a:r>
            <a:r>
              <a:rPr lang="nl-NL" dirty="0" smtClean="0"/>
              <a:t> onderwerp: Opgave 20</a:t>
            </a:r>
          </a:p>
          <a:p>
            <a:r>
              <a:rPr lang="nl-NL" dirty="0" smtClean="0"/>
              <a:t>4</a:t>
            </a:r>
            <a:r>
              <a:rPr lang="nl-NL" baseline="30000" dirty="0" smtClean="0"/>
              <a:t>e</a:t>
            </a:r>
            <a:r>
              <a:rPr lang="nl-NL" dirty="0" smtClean="0"/>
              <a:t> onderwerp: Opgave 26</a:t>
            </a:r>
            <a:endParaRPr lang="nl-NL" dirty="0"/>
          </a:p>
        </p:txBody>
      </p:sp>
    </p:spTree>
    <p:extLst>
      <p:ext uri="{BB962C8B-B14F-4D97-AF65-F5344CB8AC3E}">
        <p14:creationId xmlns:p14="http://schemas.microsoft.com/office/powerpoint/2010/main" val="27569297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14  (2p)</a:t>
            </a:r>
            <a:endParaRPr lang="nl-NL" dirty="0"/>
          </a:p>
        </p:txBody>
      </p:sp>
      <p:sp>
        <p:nvSpPr>
          <p:cNvPr id="3" name="Tijdelijke aanduiding voor inhoud 2"/>
          <p:cNvSpPr>
            <a:spLocks noGrp="1"/>
          </p:cNvSpPr>
          <p:nvPr>
            <p:ph idx="1"/>
          </p:nvPr>
        </p:nvSpPr>
        <p:spPr/>
        <p:txBody>
          <a:bodyPr>
            <a:normAutofit/>
          </a:bodyPr>
          <a:lstStyle/>
          <a:p>
            <a:r>
              <a:rPr lang="nl-NL" dirty="0" smtClean="0"/>
              <a:t>Herkennen</a:t>
            </a:r>
            <a:r>
              <a:rPr lang="nl-NL" dirty="0"/>
              <a:t>:</a:t>
            </a:r>
          </a:p>
          <a:p>
            <a:pPr lvl="1"/>
            <a:r>
              <a:rPr lang="nl-NL" dirty="0" smtClean="0"/>
              <a:t>Wat is het verschil tussen de koolstofdioxide die ontstaat uit glucose en die uit propaan?  Het verschil is de bron, waaruit is het ontstaan. Glucose uit plantaardige bron, propaan uit fossiele bron.</a:t>
            </a:r>
            <a:endParaRPr lang="nl-NL" dirty="0"/>
          </a:p>
          <a:p>
            <a:r>
              <a:rPr lang="nl-NL" dirty="0" smtClean="0"/>
              <a:t>Strategie: </a:t>
            </a:r>
          </a:p>
          <a:p>
            <a:pPr lvl="1"/>
            <a:r>
              <a:rPr lang="nl-NL" dirty="0" smtClean="0"/>
              <a:t>Liever bij dit soort opgaven 1 zin te veel, dan net wat te weinig.</a:t>
            </a:r>
          </a:p>
          <a:p>
            <a:endParaRPr lang="nl-NL" dirty="0"/>
          </a:p>
        </p:txBody>
      </p:sp>
    </p:spTree>
    <p:extLst>
      <p:ext uri="{BB962C8B-B14F-4D97-AF65-F5344CB8AC3E}">
        <p14:creationId xmlns:p14="http://schemas.microsoft.com/office/powerpoint/2010/main" val="41165874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17  (4p)</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Strategie:</a:t>
            </a:r>
          </a:p>
          <a:p>
            <a:pPr lvl="1"/>
            <a:r>
              <a:rPr lang="nl-NL" dirty="0" smtClean="0"/>
              <a:t>Rekenopgave </a:t>
            </a:r>
            <a:r>
              <a:rPr lang="nl-NL" dirty="0" smtClean="0">
                <a:latin typeface="Arial" panose="020B0604020202020204" pitchFamily="34" charset="0"/>
                <a:cs typeface="Arial" panose="020B0604020202020204" pitchFamily="34" charset="0"/>
              </a:rPr>
              <a:t>→ </a:t>
            </a:r>
            <a:r>
              <a:rPr lang="nl-NL" dirty="0" smtClean="0"/>
              <a:t>Maak een schema</a:t>
            </a:r>
          </a:p>
          <a:p>
            <a:pPr lvl="1"/>
            <a:endParaRPr lang="nl-NL" dirty="0" smtClean="0"/>
          </a:p>
          <a:p>
            <a:pPr marL="274320" lvl="1" indent="0">
              <a:buNone/>
            </a:pPr>
            <a:r>
              <a:rPr lang="nl-NL" dirty="0" smtClean="0"/>
              <a:t>		Glucose 	</a:t>
            </a:r>
            <a:r>
              <a:rPr lang="nl-NL" dirty="0" smtClean="0">
                <a:latin typeface="Arial" panose="020B0604020202020204" pitchFamily="34" charset="0"/>
                <a:cs typeface="Arial" panose="020B0604020202020204" pitchFamily="34" charset="0"/>
              </a:rPr>
              <a:t>→     		waterstof</a:t>
            </a:r>
          </a:p>
          <a:p>
            <a:pPr marL="274320" lvl="1" indent="0">
              <a:buNone/>
            </a:pPr>
            <a:r>
              <a:rPr lang="nl-NL" dirty="0" err="1" smtClean="0">
                <a:latin typeface="Arial" panose="020B0604020202020204" pitchFamily="34" charset="0"/>
                <a:cs typeface="Arial" panose="020B0604020202020204" pitchFamily="34" charset="0"/>
              </a:rPr>
              <a:t>Molverh</a:t>
            </a:r>
            <a:r>
              <a:rPr lang="nl-NL" dirty="0" smtClean="0">
                <a:latin typeface="Arial" panose="020B0604020202020204" pitchFamily="34" charset="0"/>
                <a:cs typeface="Arial" panose="020B0604020202020204" pitchFamily="34" charset="0"/>
              </a:rPr>
              <a:t>	      1		:		       12</a:t>
            </a:r>
          </a:p>
          <a:p>
            <a:pPr marL="274320" lvl="1" indent="0">
              <a:buNone/>
            </a:pPr>
            <a:endParaRPr lang="nl-NL" dirty="0" smtClean="0">
              <a:latin typeface="Arial" panose="020B0604020202020204" pitchFamily="34" charset="0"/>
              <a:cs typeface="Arial" panose="020B0604020202020204" pitchFamily="34" charset="0"/>
            </a:endParaRPr>
          </a:p>
          <a:p>
            <a:pPr marL="274320" lvl="1" indent="0">
              <a:buNone/>
            </a:pPr>
            <a:r>
              <a:rPr lang="nl-NL" dirty="0" smtClean="0">
                <a:latin typeface="Arial" panose="020B0604020202020204" pitchFamily="34" charset="0"/>
                <a:cs typeface="Arial" panose="020B0604020202020204" pitchFamily="34" charset="0"/>
              </a:rPr>
              <a:t>		…. mol		←		    ….. mol</a:t>
            </a:r>
          </a:p>
          <a:p>
            <a:pPr marL="274320" lvl="1" indent="0">
              <a:buNone/>
            </a:pPr>
            <a:r>
              <a:rPr lang="nl-NL" dirty="0" smtClean="0">
                <a:latin typeface="Arial" panose="020B0604020202020204" pitchFamily="34" charset="0"/>
                <a:cs typeface="Arial" panose="020B0604020202020204" pitchFamily="34" charset="0"/>
              </a:rPr>
              <a:t>		       ↓				         ↑ molair volume</a:t>
            </a:r>
          </a:p>
          <a:p>
            <a:pPr marL="274320" lvl="1" indent="0">
              <a:buNone/>
            </a:pPr>
            <a:r>
              <a:rPr lang="nl-NL" dirty="0" smtClean="0">
                <a:latin typeface="Arial" panose="020B0604020202020204" pitchFamily="34" charset="0"/>
                <a:cs typeface="Arial" panose="020B0604020202020204" pitchFamily="34" charset="0"/>
              </a:rPr>
              <a:t>		…. </a:t>
            </a:r>
            <a:r>
              <a:rPr lang="nl-NL" dirty="0">
                <a:latin typeface="Arial" panose="020B0604020202020204" pitchFamily="34" charset="0"/>
                <a:cs typeface="Arial" panose="020B0604020202020204" pitchFamily="34" charset="0"/>
              </a:rPr>
              <a:t>g</a:t>
            </a:r>
            <a:r>
              <a:rPr lang="nl-NL" dirty="0" smtClean="0">
                <a:latin typeface="Arial" panose="020B0604020202020204" pitchFamily="34" charset="0"/>
                <a:cs typeface="Arial" panose="020B0604020202020204" pitchFamily="34" charset="0"/>
              </a:rPr>
              <a:t>ram 			      1 m</a:t>
            </a:r>
            <a:r>
              <a:rPr lang="nl-NL" baseline="30000" dirty="0" smtClean="0">
                <a:latin typeface="Arial" panose="020B0604020202020204" pitchFamily="34" charset="0"/>
                <a:cs typeface="Arial" panose="020B0604020202020204" pitchFamily="34" charset="0"/>
              </a:rPr>
              <a:t>3</a:t>
            </a:r>
            <a:endParaRPr lang="nl-NL" baseline="30000" dirty="0">
              <a:latin typeface="Arial" panose="020B0604020202020204" pitchFamily="34" charset="0"/>
              <a:cs typeface="Arial" panose="020B0604020202020204" pitchFamily="34" charset="0"/>
            </a:endParaRPr>
          </a:p>
          <a:p>
            <a:pPr marL="274320" lvl="1" indent="0">
              <a:buNone/>
            </a:pPr>
            <a:r>
              <a:rPr lang="nl-NL" dirty="0" smtClean="0">
                <a:latin typeface="Arial" panose="020B0604020202020204" pitchFamily="34" charset="0"/>
                <a:cs typeface="Arial" panose="020B0604020202020204" pitchFamily="34" charset="0"/>
              </a:rPr>
              <a:t>		       ↓ massapercentage</a:t>
            </a:r>
          </a:p>
          <a:p>
            <a:pPr marL="274320" lvl="1" indent="0">
              <a:buNone/>
            </a:pPr>
            <a:r>
              <a:rPr lang="nl-NL" dirty="0">
                <a:latin typeface="Arial" panose="020B0604020202020204" pitchFamily="34" charset="0"/>
                <a:cs typeface="Arial" panose="020B0604020202020204" pitchFamily="34" charset="0"/>
              </a:rPr>
              <a:t>	</a:t>
            </a:r>
            <a:r>
              <a:rPr lang="nl-NL" dirty="0" smtClean="0">
                <a:latin typeface="Arial" panose="020B0604020202020204" pitchFamily="34" charset="0"/>
                <a:cs typeface="Arial" panose="020B0604020202020204" pitchFamily="34" charset="0"/>
              </a:rPr>
              <a:t>	…. </a:t>
            </a:r>
            <a:r>
              <a:rPr lang="nl-NL" dirty="0">
                <a:latin typeface="Arial" panose="020B0604020202020204" pitchFamily="34" charset="0"/>
                <a:cs typeface="Arial" panose="020B0604020202020204" pitchFamily="34" charset="0"/>
              </a:rPr>
              <a:t>g</a:t>
            </a:r>
            <a:r>
              <a:rPr lang="nl-NL" dirty="0" smtClean="0">
                <a:latin typeface="Arial" panose="020B0604020202020204" pitchFamily="34" charset="0"/>
                <a:cs typeface="Arial" panose="020B0604020202020204" pitchFamily="34" charset="0"/>
              </a:rPr>
              <a:t>ram oplossing				</a:t>
            </a:r>
          </a:p>
          <a:p>
            <a:pPr marL="274320" lvl="1" indent="0">
              <a:buNone/>
            </a:pPr>
            <a:r>
              <a:rPr lang="nl-NL" dirty="0" smtClean="0"/>
              <a:t>		       </a:t>
            </a:r>
            <a:r>
              <a:rPr lang="nl-NL" dirty="0" smtClean="0">
                <a:latin typeface="Arial" panose="020B0604020202020204" pitchFamily="34" charset="0"/>
                <a:cs typeface="Arial" panose="020B0604020202020204" pitchFamily="34" charset="0"/>
              </a:rPr>
              <a:t>↓ dichtheid oplossing</a:t>
            </a:r>
          </a:p>
          <a:p>
            <a:pPr marL="274320" lvl="1" indent="0">
              <a:buNone/>
            </a:pPr>
            <a:r>
              <a:rPr lang="nl-NL" dirty="0">
                <a:latin typeface="Arial" panose="020B0604020202020204" pitchFamily="34" charset="0"/>
                <a:cs typeface="Arial" panose="020B0604020202020204" pitchFamily="34" charset="0"/>
              </a:rPr>
              <a:t>	</a:t>
            </a:r>
            <a:r>
              <a:rPr lang="nl-NL" dirty="0" smtClean="0">
                <a:latin typeface="Arial" panose="020B0604020202020204" pitchFamily="34" charset="0"/>
                <a:cs typeface="Arial" panose="020B0604020202020204" pitchFamily="34" charset="0"/>
              </a:rPr>
              <a:t>	…. Volume oplossing	</a:t>
            </a:r>
            <a:endParaRPr lang="nl-NL" dirty="0"/>
          </a:p>
          <a:p>
            <a:pPr marL="0" indent="0">
              <a:buNone/>
            </a:pPr>
            <a:r>
              <a:rPr lang="nl-NL" dirty="0" smtClean="0"/>
              <a:t>	</a:t>
            </a:r>
          </a:p>
          <a:p>
            <a:endParaRPr lang="nl-NL" dirty="0"/>
          </a:p>
          <a:p>
            <a:endParaRPr lang="nl-NL" dirty="0" smtClean="0"/>
          </a:p>
          <a:p>
            <a:pPr lvl="7"/>
            <a:endParaRPr lang="nl-NL" dirty="0"/>
          </a:p>
          <a:p>
            <a:endParaRPr lang="nl-NL" dirty="0" smtClean="0"/>
          </a:p>
          <a:p>
            <a:endParaRPr lang="nl-NL" dirty="0"/>
          </a:p>
          <a:p>
            <a:endParaRPr lang="nl-NL" dirty="0" smtClean="0"/>
          </a:p>
          <a:p>
            <a:endParaRPr lang="nl-NL" dirty="0"/>
          </a:p>
          <a:p>
            <a:pPr marL="0" indent="0">
              <a:buNone/>
            </a:pPr>
            <a:endParaRPr lang="nl-NL" sz="1600" dirty="0" smtClean="0"/>
          </a:p>
          <a:p>
            <a:pPr marL="0" indent="0">
              <a:buNone/>
            </a:pPr>
            <a:endParaRPr lang="nl-NL" sz="1600" dirty="0" smtClean="0"/>
          </a:p>
          <a:p>
            <a:pPr marL="0" indent="0">
              <a:buNone/>
            </a:pPr>
            <a:endParaRPr lang="nl-NL" sz="1600" dirty="0" smtClean="0"/>
          </a:p>
          <a:p>
            <a:endParaRPr lang="nl-NL" dirty="0"/>
          </a:p>
        </p:txBody>
      </p:sp>
    </p:spTree>
    <p:extLst>
      <p:ext uri="{BB962C8B-B14F-4D97-AF65-F5344CB8AC3E}">
        <p14:creationId xmlns:p14="http://schemas.microsoft.com/office/powerpoint/2010/main" val="37323886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3</a:t>
            </a:r>
            <a:r>
              <a:rPr lang="nl-NL" baseline="30000" dirty="0" smtClean="0"/>
              <a:t>e</a:t>
            </a:r>
            <a:r>
              <a:rPr lang="nl-NL" dirty="0" smtClean="0"/>
              <a:t> onderwerp</a:t>
            </a:r>
            <a:endParaRPr lang="nl-NL" dirty="0"/>
          </a:p>
        </p:txBody>
      </p:sp>
      <p:sp>
        <p:nvSpPr>
          <p:cNvPr id="3" name="Tijdelijke aanduiding voor inhoud 2"/>
          <p:cNvSpPr>
            <a:spLocks noGrp="1"/>
          </p:cNvSpPr>
          <p:nvPr>
            <p:ph idx="1"/>
          </p:nvPr>
        </p:nvSpPr>
        <p:spPr/>
        <p:txBody>
          <a:bodyPr/>
          <a:lstStyle/>
          <a:p>
            <a:pPr marL="0" indent="0">
              <a:buNone/>
            </a:pPr>
            <a:r>
              <a:rPr lang="nl-NL" dirty="0" smtClean="0"/>
              <a:t>De productie van Lithium  (6 opgaven, 16 punten)</a:t>
            </a:r>
          </a:p>
          <a:p>
            <a:pPr marL="0" indent="0">
              <a:buNone/>
            </a:pPr>
            <a:endParaRPr lang="nl-NL" dirty="0" smtClean="0"/>
          </a:p>
          <a:p>
            <a:r>
              <a:rPr lang="nl-NL" dirty="0" smtClean="0"/>
              <a:t>Onderwerpen: </a:t>
            </a:r>
          </a:p>
          <a:p>
            <a:pPr lvl="1"/>
            <a:r>
              <a:rPr lang="nl-NL" dirty="0" err="1" smtClean="0"/>
              <a:t>Industriele</a:t>
            </a:r>
            <a:r>
              <a:rPr lang="nl-NL" dirty="0" smtClean="0"/>
              <a:t> chemie (blokschema’s, rendement, zuiverheid), chemische rekenen, </a:t>
            </a:r>
            <a:r>
              <a:rPr lang="nl-NL" dirty="0"/>
              <a:t>z</a:t>
            </a:r>
            <a:r>
              <a:rPr lang="nl-NL" dirty="0" smtClean="0"/>
              <a:t>uur-base en zouten. </a:t>
            </a:r>
          </a:p>
          <a:p>
            <a:endParaRPr lang="nl-NL" dirty="0"/>
          </a:p>
          <a:p>
            <a:r>
              <a:rPr lang="nl-NL" dirty="0" smtClean="0"/>
              <a:t>Algemeen</a:t>
            </a:r>
          </a:p>
          <a:p>
            <a:pPr lvl="1"/>
            <a:r>
              <a:rPr lang="nl-NL" dirty="0" smtClean="0"/>
              <a:t>Ook hier weer goed lezen. Bijvoorbeeld opgave 18, als je mist dat de oplossing verzadigd is met natriumionen, kun je de opgave niet maken. </a:t>
            </a:r>
          </a:p>
        </p:txBody>
      </p:sp>
    </p:spTree>
    <p:extLst>
      <p:ext uri="{BB962C8B-B14F-4D97-AF65-F5344CB8AC3E}">
        <p14:creationId xmlns:p14="http://schemas.microsoft.com/office/powerpoint/2010/main" val="25323475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20  (4p)</a:t>
            </a:r>
            <a:endParaRPr lang="nl-NL" dirty="0"/>
          </a:p>
        </p:txBody>
      </p:sp>
      <p:sp>
        <p:nvSpPr>
          <p:cNvPr id="3" name="Tijdelijke aanduiding voor inhoud 2"/>
          <p:cNvSpPr>
            <a:spLocks noGrp="1"/>
          </p:cNvSpPr>
          <p:nvPr>
            <p:ph idx="1"/>
          </p:nvPr>
        </p:nvSpPr>
        <p:spPr/>
        <p:txBody>
          <a:bodyPr>
            <a:normAutofit/>
          </a:bodyPr>
          <a:lstStyle/>
          <a:p>
            <a:endParaRPr lang="nl-NL" dirty="0" smtClean="0"/>
          </a:p>
          <a:p>
            <a:r>
              <a:rPr lang="nl-NL" dirty="0" smtClean="0"/>
              <a:t>Herkennen</a:t>
            </a:r>
          </a:p>
          <a:p>
            <a:pPr lvl="1"/>
            <a:r>
              <a:rPr lang="nl-NL" dirty="0" smtClean="0"/>
              <a:t>Je hebt geen massa’s maar massapercentages gegeven. Bedenk dat uitgaande van 100 g stof (</a:t>
            </a:r>
            <a:r>
              <a:rPr lang="nl-NL" dirty="0" err="1" smtClean="0"/>
              <a:t>spodumeen</a:t>
            </a:r>
            <a:r>
              <a:rPr lang="nl-NL" dirty="0" smtClean="0"/>
              <a:t>), het massapercentage het aantal gram Li daarin wordt. </a:t>
            </a:r>
          </a:p>
          <a:p>
            <a:r>
              <a:rPr lang="nl-NL" dirty="0" smtClean="0"/>
              <a:t>Strategie:</a:t>
            </a:r>
          </a:p>
          <a:p>
            <a:pPr lvl="1"/>
            <a:r>
              <a:rPr lang="nl-NL" dirty="0" smtClean="0"/>
              <a:t>Bereken het aantal mol Li in </a:t>
            </a:r>
            <a:r>
              <a:rPr lang="nl-NL" dirty="0" err="1" smtClean="0"/>
              <a:t>spodumeen</a:t>
            </a:r>
            <a:endParaRPr lang="nl-NL" dirty="0" smtClean="0"/>
          </a:p>
          <a:p>
            <a:pPr lvl="1"/>
            <a:r>
              <a:rPr lang="nl-NL" dirty="0" smtClean="0"/>
              <a:t>Bereken hieruit het aantal gram LiAlSi</a:t>
            </a:r>
            <a:r>
              <a:rPr lang="nl-NL" baseline="-25000" dirty="0" smtClean="0"/>
              <a:t>2</a:t>
            </a:r>
            <a:r>
              <a:rPr lang="nl-NL" dirty="0" smtClean="0"/>
              <a:t>O</a:t>
            </a:r>
            <a:r>
              <a:rPr lang="nl-NL" baseline="-25000" dirty="0" smtClean="0"/>
              <a:t>6 </a:t>
            </a:r>
            <a:r>
              <a:rPr lang="nl-NL" dirty="0" smtClean="0"/>
              <a:t> </a:t>
            </a:r>
          </a:p>
          <a:p>
            <a:pPr lvl="1"/>
            <a:r>
              <a:rPr lang="nl-NL" dirty="0" smtClean="0"/>
              <a:t>De rest van de 100 g is dan NaAlSi</a:t>
            </a:r>
            <a:r>
              <a:rPr lang="nl-NL" baseline="-25000" dirty="0" smtClean="0"/>
              <a:t>2</a:t>
            </a:r>
            <a:r>
              <a:rPr lang="nl-NL" dirty="0" smtClean="0"/>
              <a:t>O</a:t>
            </a:r>
            <a:r>
              <a:rPr lang="nl-NL" baseline="-25000" dirty="0" smtClean="0"/>
              <a:t>6</a:t>
            </a:r>
            <a:r>
              <a:rPr lang="nl-NL" dirty="0" smtClean="0"/>
              <a:t>;</a:t>
            </a:r>
          </a:p>
          <a:p>
            <a:pPr lvl="1"/>
            <a:r>
              <a:rPr lang="nl-NL" dirty="0" smtClean="0"/>
              <a:t>Delen door de molaire massa geeft aantal mol Na</a:t>
            </a:r>
            <a:r>
              <a:rPr lang="nl-NL" baseline="30000" dirty="0" smtClean="0"/>
              <a:t>+</a:t>
            </a:r>
          </a:p>
          <a:p>
            <a:pPr lvl="1"/>
            <a:endParaRPr lang="nl-NL" dirty="0" smtClean="0"/>
          </a:p>
          <a:p>
            <a:pPr lvl="1"/>
            <a:r>
              <a:rPr lang="nl-NL" dirty="0" smtClean="0"/>
              <a:t>Percentage:</a:t>
            </a:r>
          </a:p>
          <a:p>
            <a:pPr lvl="1"/>
            <a:r>
              <a:rPr lang="nl-NL" dirty="0" smtClean="0"/>
              <a:t>aantal mol Na</a:t>
            </a:r>
            <a:r>
              <a:rPr lang="nl-NL" baseline="30000" dirty="0" smtClean="0"/>
              <a:t>+</a:t>
            </a:r>
            <a:r>
              <a:rPr lang="nl-NL" dirty="0" smtClean="0"/>
              <a:t> / (aantal mol Na</a:t>
            </a:r>
            <a:r>
              <a:rPr lang="nl-NL" baseline="30000" dirty="0" smtClean="0"/>
              <a:t>+</a:t>
            </a:r>
            <a:r>
              <a:rPr lang="nl-NL" dirty="0" smtClean="0"/>
              <a:t> + aantal mol Li</a:t>
            </a:r>
            <a:r>
              <a:rPr lang="nl-NL" baseline="30000" dirty="0" smtClean="0"/>
              <a:t>+</a:t>
            </a:r>
            <a:r>
              <a:rPr lang="nl-NL" dirty="0" smtClean="0"/>
              <a:t>) x 100% </a:t>
            </a:r>
          </a:p>
          <a:p>
            <a:pPr lvl="1"/>
            <a:endParaRPr lang="nl-NL" dirty="0" smtClean="0"/>
          </a:p>
          <a:p>
            <a:pPr lvl="1"/>
            <a:endParaRPr lang="nl-NL" baseline="-25000" dirty="0" smtClean="0"/>
          </a:p>
          <a:p>
            <a:pPr lvl="1"/>
            <a:endParaRPr lang="nl-NL" dirty="0"/>
          </a:p>
          <a:p>
            <a:endParaRPr lang="nl-NL" dirty="0" smtClean="0"/>
          </a:p>
          <a:p>
            <a:pPr lvl="1"/>
            <a:endParaRPr lang="nl-NL" dirty="0"/>
          </a:p>
          <a:p>
            <a:pPr marL="0" indent="0">
              <a:buNone/>
            </a:pPr>
            <a:endParaRPr lang="nl-NL" dirty="0" smtClean="0"/>
          </a:p>
          <a:p>
            <a:pPr lvl="1"/>
            <a:endParaRPr lang="nl-NL" dirty="0"/>
          </a:p>
          <a:p>
            <a:pPr lvl="1"/>
            <a:endParaRPr lang="nl-NL" dirty="0"/>
          </a:p>
        </p:txBody>
      </p:sp>
      <p:sp>
        <p:nvSpPr>
          <p:cNvPr id="4" name="Rechthoek 3"/>
          <p:cNvSpPr/>
          <p:nvPr/>
        </p:nvSpPr>
        <p:spPr>
          <a:xfrm>
            <a:off x="6876256" y="3501008"/>
            <a:ext cx="1512168" cy="15121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p:nvSpPr>
        <p:spPr>
          <a:xfrm>
            <a:off x="7812360" y="3501008"/>
            <a:ext cx="576064"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0" name="Rechte verbindingslijn 9"/>
          <p:cNvCxnSpPr/>
          <p:nvPr/>
        </p:nvCxnSpPr>
        <p:spPr>
          <a:xfrm>
            <a:off x="7236296" y="4509120"/>
            <a:ext cx="0" cy="1008112"/>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kstvak 10"/>
          <p:cNvSpPr txBox="1"/>
          <p:nvPr/>
        </p:nvSpPr>
        <p:spPr>
          <a:xfrm>
            <a:off x="6374296" y="5593432"/>
            <a:ext cx="1296144" cy="369332"/>
          </a:xfrm>
          <a:prstGeom prst="rect">
            <a:avLst/>
          </a:prstGeom>
          <a:noFill/>
        </p:spPr>
        <p:txBody>
          <a:bodyPr wrap="square" rtlCol="0">
            <a:spAutoFit/>
          </a:bodyPr>
          <a:lstStyle/>
          <a:p>
            <a:r>
              <a:rPr lang="nl-NL" dirty="0"/>
              <a:t>LiAlSi</a:t>
            </a:r>
            <a:r>
              <a:rPr lang="nl-NL" baseline="-25000" dirty="0"/>
              <a:t>2</a:t>
            </a:r>
            <a:r>
              <a:rPr lang="nl-NL" dirty="0"/>
              <a:t>O</a:t>
            </a:r>
            <a:r>
              <a:rPr lang="nl-NL" baseline="-25000" dirty="0"/>
              <a:t>6</a:t>
            </a:r>
            <a:endParaRPr lang="nl-NL" dirty="0"/>
          </a:p>
        </p:txBody>
      </p:sp>
      <p:cxnSp>
        <p:nvCxnSpPr>
          <p:cNvPr id="13" name="Rechte verbindingslijn 12"/>
          <p:cNvCxnSpPr/>
          <p:nvPr/>
        </p:nvCxnSpPr>
        <p:spPr>
          <a:xfrm>
            <a:off x="8100392" y="4653136"/>
            <a:ext cx="0" cy="940296"/>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kstvak 15"/>
          <p:cNvSpPr txBox="1"/>
          <p:nvPr/>
        </p:nvSpPr>
        <p:spPr>
          <a:xfrm>
            <a:off x="7632340" y="5665884"/>
            <a:ext cx="1296144" cy="369332"/>
          </a:xfrm>
          <a:prstGeom prst="rect">
            <a:avLst/>
          </a:prstGeom>
          <a:noFill/>
        </p:spPr>
        <p:txBody>
          <a:bodyPr wrap="square" rtlCol="0">
            <a:spAutoFit/>
          </a:bodyPr>
          <a:lstStyle/>
          <a:p>
            <a:r>
              <a:rPr lang="nl-NL" dirty="0" smtClean="0"/>
              <a:t>NaAlSi</a:t>
            </a:r>
            <a:r>
              <a:rPr lang="nl-NL" baseline="-25000" dirty="0" smtClean="0"/>
              <a:t>2</a:t>
            </a:r>
            <a:r>
              <a:rPr lang="nl-NL" dirty="0" smtClean="0"/>
              <a:t>O</a:t>
            </a:r>
            <a:r>
              <a:rPr lang="nl-NL" baseline="-25000" dirty="0" smtClean="0"/>
              <a:t>6</a:t>
            </a:r>
            <a:endParaRPr lang="nl-NL" dirty="0"/>
          </a:p>
        </p:txBody>
      </p:sp>
    </p:spTree>
    <p:extLst>
      <p:ext uri="{BB962C8B-B14F-4D97-AF65-F5344CB8AC3E}">
        <p14:creationId xmlns:p14="http://schemas.microsoft.com/office/powerpoint/2010/main" val="21016326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4</a:t>
            </a:r>
            <a:r>
              <a:rPr lang="nl-NL" baseline="30000" dirty="0" smtClean="0"/>
              <a:t>e</a:t>
            </a:r>
            <a:r>
              <a:rPr lang="nl-NL" dirty="0" smtClean="0"/>
              <a:t> onderwerp</a:t>
            </a:r>
            <a:endParaRPr lang="nl-NL" dirty="0"/>
          </a:p>
        </p:txBody>
      </p:sp>
      <p:sp>
        <p:nvSpPr>
          <p:cNvPr id="3" name="Tijdelijke aanduiding voor inhoud 2"/>
          <p:cNvSpPr>
            <a:spLocks noGrp="1"/>
          </p:cNvSpPr>
          <p:nvPr>
            <p:ph idx="1"/>
          </p:nvPr>
        </p:nvSpPr>
        <p:spPr/>
        <p:txBody>
          <a:bodyPr/>
          <a:lstStyle/>
          <a:p>
            <a:pPr marL="0" indent="0">
              <a:buNone/>
            </a:pPr>
            <a:r>
              <a:rPr lang="nl-NL" dirty="0" err="1" smtClean="0"/>
              <a:t>Salatrim</a:t>
            </a:r>
            <a:r>
              <a:rPr lang="nl-NL" dirty="0" smtClean="0"/>
              <a:t> (3 opgaven, 168 punten)</a:t>
            </a:r>
          </a:p>
          <a:p>
            <a:pPr marL="0" indent="0">
              <a:buNone/>
            </a:pPr>
            <a:endParaRPr lang="nl-NL" dirty="0" smtClean="0"/>
          </a:p>
          <a:p>
            <a:r>
              <a:rPr lang="nl-NL" dirty="0" smtClean="0"/>
              <a:t>Onderwerpen: </a:t>
            </a:r>
          </a:p>
          <a:p>
            <a:pPr lvl="1"/>
            <a:r>
              <a:rPr lang="nl-NL" dirty="0" smtClean="0"/>
              <a:t>Chemie van het leven (vetten, naamgeving van vetten) &amp; micro- macro denken. (verklaren van macroniveau </a:t>
            </a:r>
            <a:r>
              <a:rPr lang="nl-NL" dirty="0" err="1" smtClean="0"/>
              <a:t>mbv</a:t>
            </a:r>
            <a:r>
              <a:rPr lang="nl-NL" dirty="0" smtClean="0"/>
              <a:t> microtermen.) </a:t>
            </a:r>
          </a:p>
          <a:p>
            <a:endParaRPr lang="nl-NL" dirty="0"/>
          </a:p>
          <a:p>
            <a:r>
              <a:rPr lang="nl-NL" dirty="0" smtClean="0"/>
              <a:t>Algemeen</a:t>
            </a:r>
          </a:p>
          <a:p>
            <a:pPr lvl="1"/>
            <a:r>
              <a:rPr lang="nl-NL" dirty="0" smtClean="0"/>
              <a:t>Relatief veel inleidende/overbodige tekst. Arceren.</a:t>
            </a:r>
          </a:p>
          <a:p>
            <a:pPr lvl="1"/>
            <a:r>
              <a:rPr lang="nl-NL" dirty="0" smtClean="0"/>
              <a:t> </a:t>
            </a:r>
          </a:p>
        </p:txBody>
      </p:sp>
    </p:spTree>
    <p:extLst>
      <p:ext uri="{BB962C8B-B14F-4D97-AF65-F5344CB8AC3E}">
        <p14:creationId xmlns:p14="http://schemas.microsoft.com/office/powerpoint/2010/main" val="34621227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26 (3p)</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Herkennen:</a:t>
            </a:r>
          </a:p>
          <a:p>
            <a:pPr lvl="1"/>
            <a:r>
              <a:rPr lang="nl-NL" dirty="0" smtClean="0"/>
              <a:t>Destilleren</a:t>
            </a:r>
          </a:p>
          <a:p>
            <a:pPr lvl="2"/>
            <a:r>
              <a:rPr lang="nl-NL" dirty="0" smtClean="0"/>
              <a:t>op welk principe werkt deze scheiding: verschil in kookpunt.</a:t>
            </a:r>
          </a:p>
          <a:p>
            <a:pPr lvl="2"/>
            <a:r>
              <a:rPr lang="nl-NL" dirty="0" smtClean="0"/>
              <a:t>Destillaat / residu – destillaat is wat verdampt, residu is wat achterblijft. </a:t>
            </a:r>
          </a:p>
          <a:p>
            <a:pPr lvl="1"/>
            <a:r>
              <a:rPr lang="nl-NL" dirty="0" smtClean="0"/>
              <a:t>Microniveau</a:t>
            </a:r>
          </a:p>
          <a:p>
            <a:pPr lvl="2"/>
            <a:r>
              <a:rPr lang="nl-NL" dirty="0" smtClean="0"/>
              <a:t>Gebruiken termen op het niveau van deeltjes. (ionen, moleculen, </a:t>
            </a:r>
            <a:r>
              <a:rPr lang="nl-NL" dirty="0" err="1" smtClean="0"/>
              <a:t>vanderwaalsbindingen</a:t>
            </a:r>
            <a:r>
              <a:rPr lang="nl-NL" dirty="0" smtClean="0"/>
              <a:t>, </a:t>
            </a:r>
            <a:r>
              <a:rPr lang="nl-NL" dirty="0" err="1" smtClean="0"/>
              <a:t>ionbindingen</a:t>
            </a:r>
            <a:r>
              <a:rPr lang="nl-NL" dirty="0" smtClean="0"/>
              <a:t>, waterstofbruggen, etc.)</a:t>
            </a:r>
          </a:p>
          <a:p>
            <a:pPr lvl="2"/>
            <a:r>
              <a:rPr lang="nl-NL" dirty="0" smtClean="0"/>
              <a:t>DUS: niet </a:t>
            </a:r>
            <a:r>
              <a:rPr lang="nl-NL" dirty="0" err="1" smtClean="0"/>
              <a:t>glyceryltriproponaat</a:t>
            </a:r>
            <a:r>
              <a:rPr lang="nl-NL" dirty="0" smtClean="0"/>
              <a:t> gebruiken in je uitleg, maar </a:t>
            </a:r>
            <a:r>
              <a:rPr lang="nl-NL" dirty="0" err="1" smtClean="0"/>
              <a:t>glyceryltriproponaat</a:t>
            </a:r>
            <a:r>
              <a:rPr lang="nl-NL" dirty="0" smtClean="0"/>
              <a:t> </a:t>
            </a:r>
            <a:r>
              <a:rPr lang="nl-NL" b="1" dirty="0" smtClean="0"/>
              <a:t>moleculen</a:t>
            </a:r>
            <a:r>
              <a:rPr lang="nl-NL" dirty="0" smtClean="0"/>
              <a:t>.</a:t>
            </a:r>
          </a:p>
          <a:p>
            <a:r>
              <a:rPr lang="nl-NL" dirty="0" smtClean="0"/>
              <a:t>Strategie:</a:t>
            </a:r>
          </a:p>
          <a:p>
            <a:pPr lvl="1"/>
            <a:r>
              <a:rPr lang="nl-NL" dirty="0" smtClean="0"/>
              <a:t>Welke stof heeft het laagste kookpunt, verwacht je? Dat is het destillaat. </a:t>
            </a:r>
          </a:p>
          <a:p>
            <a:pPr lvl="1"/>
            <a:r>
              <a:rPr lang="nl-NL" dirty="0" smtClean="0"/>
              <a:t>Welk type bindingen kunnen de verschillende moleculen aangaan.</a:t>
            </a:r>
          </a:p>
          <a:p>
            <a:pPr lvl="1"/>
            <a:r>
              <a:rPr lang="nl-NL" dirty="0" smtClean="0"/>
              <a:t>Waar zit het verschil tussen </a:t>
            </a:r>
            <a:r>
              <a:rPr lang="nl-NL" dirty="0" err="1" smtClean="0"/>
              <a:t>glyceryltriproponaat</a:t>
            </a:r>
            <a:r>
              <a:rPr lang="nl-NL" dirty="0"/>
              <a:t> </a:t>
            </a:r>
            <a:r>
              <a:rPr lang="nl-NL" dirty="0" smtClean="0"/>
              <a:t>en de andere triglyceriden.</a:t>
            </a:r>
            <a:endParaRPr lang="nl-NL" dirty="0"/>
          </a:p>
        </p:txBody>
      </p:sp>
    </p:spTree>
    <p:extLst>
      <p:ext uri="{BB962C8B-B14F-4D97-AF65-F5344CB8AC3E}">
        <p14:creationId xmlns:p14="http://schemas.microsoft.com/office/powerpoint/2010/main" val="30198831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ALGEMEEN</a:t>
            </a:r>
            <a:endParaRPr lang="nl-NL" dirty="0"/>
          </a:p>
        </p:txBody>
      </p:sp>
      <p:sp>
        <p:nvSpPr>
          <p:cNvPr id="3" name="Tijdelijke aanduiding voor inhoud 2"/>
          <p:cNvSpPr>
            <a:spLocks noGrp="1"/>
          </p:cNvSpPr>
          <p:nvPr>
            <p:ph idx="1"/>
          </p:nvPr>
        </p:nvSpPr>
        <p:spPr/>
        <p:txBody>
          <a:bodyPr/>
          <a:lstStyle/>
          <a:p>
            <a:r>
              <a:rPr lang="nl-NL" dirty="0" smtClean="0"/>
              <a:t>Geen extreem moeilijk examen, wel veel details waar je op moest letten.</a:t>
            </a:r>
          </a:p>
          <a:p>
            <a:endParaRPr lang="nl-NL" dirty="0" smtClean="0"/>
          </a:p>
          <a:p>
            <a:r>
              <a:rPr lang="nl-NL" dirty="0" smtClean="0"/>
              <a:t>Over het maken:</a:t>
            </a:r>
          </a:p>
          <a:p>
            <a:pPr lvl="1"/>
            <a:r>
              <a:rPr lang="nl-NL" dirty="0" smtClean="0"/>
              <a:t>Wie had het gevoel voldoende tijd te hebben?</a:t>
            </a:r>
          </a:p>
          <a:p>
            <a:pPr lvl="1"/>
            <a:r>
              <a:rPr lang="nl-NL" dirty="0" smtClean="0"/>
              <a:t>Wie heeft er 5 minuten gerust na elk onderwerp?</a:t>
            </a:r>
          </a:p>
          <a:p>
            <a:pPr lvl="1"/>
            <a:r>
              <a:rPr lang="nl-NL" dirty="0" smtClean="0"/>
              <a:t>Wie heeft niet alle opgaven in volgorde gemaakt?</a:t>
            </a:r>
          </a:p>
          <a:p>
            <a:r>
              <a:rPr lang="nl-NL" dirty="0" smtClean="0"/>
              <a:t>Opvallend:</a:t>
            </a:r>
          </a:p>
          <a:p>
            <a:pPr lvl="1"/>
            <a:r>
              <a:rPr lang="nl-NL" dirty="0" smtClean="0"/>
              <a:t>Weinig </a:t>
            </a:r>
            <a:r>
              <a:rPr lang="nl-NL" dirty="0"/>
              <a:t>tot geen zuur-base</a:t>
            </a:r>
            <a:r>
              <a:rPr lang="nl-NL" dirty="0" smtClean="0"/>
              <a:t>!</a:t>
            </a:r>
          </a:p>
          <a:p>
            <a:pPr lvl="1"/>
            <a:r>
              <a:rPr lang="nl-NL" dirty="0" smtClean="0"/>
              <a:t>Geen polymeerchemie/</a:t>
            </a:r>
            <a:r>
              <a:rPr lang="nl-NL" dirty="0" err="1" smtClean="0"/>
              <a:t>mesomerie</a:t>
            </a:r>
            <a:r>
              <a:rPr lang="nl-NL" dirty="0" smtClean="0"/>
              <a:t>/VSEPR/Eiwit/DNA</a:t>
            </a:r>
            <a:endParaRPr lang="nl-NL" dirty="0"/>
          </a:p>
          <a:p>
            <a:pPr lvl="1"/>
            <a:r>
              <a:rPr lang="nl-NL" dirty="0" smtClean="0"/>
              <a:t>Veel industriële chemie/groene chemie. </a:t>
            </a:r>
            <a:endParaRPr lang="nl-NL" dirty="0"/>
          </a:p>
          <a:p>
            <a:endParaRPr lang="nl-NL" dirty="0"/>
          </a:p>
        </p:txBody>
      </p:sp>
    </p:spTree>
    <p:extLst>
      <p:ext uri="{BB962C8B-B14F-4D97-AF65-F5344CB8AC3E}">
        <p14:creationId xmlns:p14="http://schemas.microsoft.com/office/powerpoint/2010/main" val="3630744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1</a:t>
            </a:r>
            <a:r>
              <a:rPr lang="nl-NL" baseline="30000" dirty="0" smtClean="0"/>
              <a:t>e</a:t>
            </a:r>
            <a:r>
              <a:rPr lang="nl-NL" dirty="0" smtClean="0"/>
              <a:t> onderwerp</a:t>
            </a:r>
            <a:endParaRPr lang="nl-NL" dirty="0"/>
          </a:p>
        </p:txBody>
      </p:sp>
      <p:sp>
        <p:nvSpPr>
          <p:cNvPr id="3" name="Tijdelijke aanduiding voor inhoud 2"/>
          <p:cNvSpPr>
            <a:spLocks noGrp="1"/>
          </p:cNvSpPr>
          <p:nvPr>
            <p:ph idx="1"/>
          </p:nvPr>
        </p:nvSpPr>
        <p:spPr/>
        <p:txBody>
          <a:bodyPr/>
          <a:lstStyle/>
          <a:p>
            <a:pPr marL="0" indent="0">
              <a:buNone/>
            </a:pPr>
            <a:r>
              <a:rPr lang="nl-NL" dirty="0" err="1" smtClean="0"/>
              <a:t>Dicoumarol</a:t>
            </a:r>
            <a:r>
              <a:rPr lang="nl-NL" dirty="0" smtClean="0"/>
              <a:t> (10 opgaven, 24 punten)</a:t>
            </a:r>
          </a:p>
          <a:p>
            <a:r>
              <a:rPr lang="nl-NL" dirty="0" smtClean="0"/>
              <a:t>Onderwerpen: </a:t>
            </a:r>
          </a:p>
          <a:p>
            <a:pPr lvl="1"/>
            <a:r>
              <a:rPr lang="nl-NL" dirty="0" smtClean="0"/>
              <a:t>Koolstofchemie (additiereactie, naamgeving, karakteristieke groepen), redox, zouten (neerslagreacties), </a:t>
            </a:r>
            <a:r>
              <a:rPr lang="nl-NL" dirty="0" err="1" smtClean="0"/>
              <a:t>industriele</a:t>
            </a:r>
            <a:r>
              <a:rPr lang="nl-NL" dirty="0" smtClean="0"/>
              <a:t> chemie (rendement), chemisch rekenen en chemische analyse</a:t>
            </a:r>
          </a:p>
          <a:p>
            <a:r>
              <a:rPr lang="nl-NL" dirty="0" smtClean="0"/>
              <a:t>Algemeen:</a:t>
            </a:r>
          </a:p>
          <a:p>
            <a:pPr lvl="1"/>
            <a:r>
              <a:rPr lang="nl-NL" dirty="0" smtClean="0"/>
              <a:t>Goed lezen! </a:t>
            </a:r>
          </a:p>
          <a:p>
            <a:pPr lvl="1"/>
            <a:r>
              <a:rPr lang="nl-NL" dirty="0" smtClean="0"/>
              <a:t>Gebruik arceerstift om belangrijke termen te arceren.</a:t>
            </a:r>
          </a:p>
          <a:p>
            <a:pPr lvl="1"/>
            <a:r>
              <a:rPr lang="nl-NL" dirty="0" smtClean="0"/>
              <a:t>Geen moeilijke chemie, maar je moet aan kleine dingen denken.</a:t>
            </a:r>
          </a:p>
          <a:p>
            <a:pPr lvl="1"/>
            <a:endParaRPr lang="nl-NL" dirty="0"/>
          </a:p>
        </p:txBody>
      </p:sp>
    </p:spTree>
    <p:extLst>
      <p:ext uri="{BB962C8B-B14F-4D97-AF65-F5344CB8AC3E}">
        <p14:creationId xmlns:p14="http://schemas.microsoft.com/office/powerpoint/2010/main" val="38080991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2  (2p)</a:t>
            </a:r>
            <a:endParaRPr lang="nl-NL" dirty="0"/>
          </a:p>
        </p:txBody>
      </p:sp>
      <p:sp>
        <p:nvSpPr>
          <p:cNvPr id="3" name="Tijdelijke aanduiding voor inhoud 2"/>
          <p:cNvSpPr>
            <a:spLocks noGrp="1"/>
          </p:cNvSpPr>
          <p:nvPr>
            <p:ph idx="1"/>
          </p:nvPr>
        </p:nvSpPr>
        <p:spPr/>
        <p:txBody>
          <a:bodyPr>
            <a:normAutofit/>
          </a:bodyPr>
          <a:lstStyle/>
          <a:p>
            <a:r>
              <a:rPr lang="nl-NL" dirty="0" smtClean="0"/>
              <a:t>Gegeven:</a:t>
            </a:r>
          </a:p>
          <a:p>
            <a:pPr lvl="1"/>
            <a:r>
              <a:rPr lang="nl-NL" dirty="0" smtClean="0"/>
              <a:t>In het tekstfragment wordt de </a:t>
            </a:r>
            <a:r>
              <a:rPr lang="nl-NL" dirty="0" err="1" smtClean="0"/>
              <a:t>molverhouding</a:t>
            </a:r>
            <a:r>
              <a:rPr lang="nl-NL" dirty="0" smtClean="0"/>
              <a:t> gegeven waarin </a:t>
            </a:r>
            <a:r>
              <a:rPr lang="nl-NL" dirty="0" err="1" smtClean="0"/>
              <a:t>coumarine</a:t>
            </a:r>
            <a:r>
              <a:rPr lang="nl-NL" dirty="0" smtClean="0"/>
              <a:t> reageert met één andere stof nodig is.</a:t>
            </a:r>
          </a:p>
          <a:p>
            <a:pPr lvl="1"/>
            <a:r>
              <a:rPr lang="nl-NL" dirty="0" smtClean="0"/>
              <a:t>Naast </a:t>
            </a:r>
            <a:r>
              <a:rPr lang="nl-NL" dirty="0" err="1" smtClean="0"/>
              <a:t>dicoumarol</a:t>
            </a:r>
            <a:r>
              <a:rPr lang="nl-NL" dirty="0" smtClean="0"/>
              <a:t> ontstaat er water. </a:t>
            </a:r>
          </a:p>
          <a:p>
            <a:endParaRPr lang="nl-NL" dirty="0" smtClean="0"/>
          </a:p>
          <a:p>
            <a:r>
              <a:rPr lang="nl-NL" dirty="0" smtClean="0"/>
              <a:t>Herkennen:</a:t>
            </a:r>
          </a:p>
          <a:p>
            <a:pPr lvl="1"/>
            <a:r>
              <a:rPr lang="nl-NL" dirty="0" smtClean="0"/>
              <a:t>Geen reactietype dat we hebben behandeld.</a:t>
            </a:r>
          </a:p>
          <a:p>
            <a:pPr lvl="1"/>
            <a:r>
              <a:rPr lang="nl-NL" dirty="0" smtClean="0"/>
              <a:t>Boekhouden: hoeveel atomen voor en na de pijl over. </a:t>
            </a:r>
          </a:p>
          <a:p>
            <a:pPr marL="0" indent="0">
              <a:buNone/>
            </a:pPr>
            <a:endParaRPr lang="nl-NL" dirty="0"/>
          </a:p>
        </p:txBody>
      </p:sp>
      <p:pic>
        <p:nvPicPr>
          <p:cNvPr id="4" name="Afbeelding 3"/>
          <p:cNvPicPr>
            <a:picLocks noChangeAspect="1"/>
          </p:cNvPicPr>
          <p:nvPr/>
        </p:nvPicPr>
        <p:blipFill>
          <a:blip r:embed="rId3"/>
          <a:stretch>
            <a:fillRect/>
          </a:stretch>
        </p:blipFill>
        <p:spPr>
          <a:xfrm>
            <a:off x="4788024" y="4869160"/>
            <a:ext cx="2393394" cy="1275609"/>
          </a:xfrm>
          <a:prstGeom prst="rect">
            <a:avLst/>
          </a:prstGeom>
        </p:spPr>
      </p:pic>
      <p:pic>
        <p:nvPicPr>
          <p:cNvPr id="5" name="Afbeelding 4"/>
          <p:cNvPicPr>
            <a:picLocks noChangeAspect="1"/>
          </p:cNvPicPr>
          <p:nvPr/>
        </p:nvPicPr>
        <p:blipFill>
          <a:blip r:embed="rId4"/>
          <a:stretch>
            <a:fillRect/>
          </a:stretch>
        </p:blipFill>
        <p:spPr>
          <a:xfrm>
            <a:off x="2699792" y="4869160"/>
            <a:ext cx="1759776" cy="1327773"/>
          </a:xfrm>
          <a:prstGeom prst="rect">
            <a:avLst/>
          </a:prstGeom>
        </p:spPr>
      </p:pic>
      <p:graphicFrame>
        <p:nvGraphicFramePr>
          <p:cNvPr id="6" name="Object 5"/>
          <p:cNvGraphicFramePr>
            <a:graphicFrameLocks noChangeAspect="1"/>
          </p:cNvGraphicFramePr>
          <p:nvPr>
            <p:extLst>
              <p:ext uri="{D42A27DB-BD31-4B8C-83A1-F6EECF244321}">
                <p14:modId xmlns:p14="http://schemas.microsoft.com/office/powerpoint/2010/main" val="2423237018"/>
              </p:ext>
            </p:extLst>
          </p:nvPr>
        </p:nvGraphicFramePr>
        <p:xfrm>
          <a:off x="849927" y="4833417"/>
          <a:ext cx="1849865" cy="1399257"/>
        </p:xfrm>
        <a:graphic>
          <a:graphicData uri="http://schemas.openxmlformats.org/presentationml/2006/ole">
            <mc:AlternateContent xmlns:mc="http://schemas.openxmlformats.org/markup-compatibility/2006">
              <mc:Choice xmlns:v="urn:schemas-microsoft-com:vml" Requires="v">
                <p:oleObj spid="_x0000_s1035" name="Image" r:id="rId5" imgW="1980720" imgH="1498320" progId="Photoshop.Image.16">
                  <p:embed/>
                </p:oleObj>
              </mc:Choice>
              <mc:Fallback>
                <p:oleObj name="Image" r:id="rId5" imgW="1980720" imgH="1498320" progId="Photoshop.Image.16">
                  <p:embed/>
                  <p:pic>
                    <p:nvPicPr>
                      <p:cNvPr id="0" name=""/>
                      <p:cNvPicPr/>
                      <p:nvPr/>
                    </p:nvPicPr>
                    <p:blipFill>
                      <a:blip r:embed="rId6"/>
                      <a:stretch>
                        <a:fillRect/>
                      </a:stretch>
                    </p:blipFill>
                    <p:spPr>
                      <a:xfrm>
                        <a:off x="849927" y="4833417"/>
                        <a:ext cx="1849865" cy="1399257"/>
                      </a:xfrm>
                      <a:prstGeom prst="rect">
                        <a:avLst/>
                      </a:prstGeom>
                    </p:spPr>
                  </p:pic>
                </p:oleObj>
              </mc:Fallback>
            </mc:AlternateContent>
          </a:graphicData>
        </a:graphic>
      </p:graphicFrame>
      <p:sp>
        <p:nvSpPr>
          <p:cNvPr id="8" name="Tekstvak 7"/>
          <p:cNvSpPr txBox="1"/>
          <p:nvPr/>
        </p:nvSpPr>
        <p:spPr>
          <a:xfrm>
            <a:off x="7452319" y="2996952"/>
            <a:ext cx="1483191" cy="2585323"/>
          </a:xfrm>
          <a:prstGeom prst="rect">
            <a:avLst/>
          </a:prstGeom>
          <a:noFill/>
        </p:spPr>
        <p:txBody>
          <a:bodyPr wrap="square" rtlCol="0">
            <a:spAutoFit/>
          </a:bodyPr>
          <a:lstStyle/>
          <a:p>
            <a:r>
              <a:rPr lang="nl-NL" dirty="0" smtClean="0"/>
              <a:t>4-HC</a:t>
            </a:r>
          </a:p>
          <a:p>
            <a:r>
              <a:rPr lang="nl-NL" dirty="0" smtClean="0"/>
              <a:t>Nodig:</a:t>
            </a:r>
          </a:p>
          <a:p>
            <a:r>
              <a:rPr lang="nl-NL" dirty="0" smtClean="0"/>
              <a:t>CH</a:t>
            </a:r>
            <a:r>
              <a:rPr lang="nl-NL" baseline="-25000" dirty="0" smtClean="0"/>
              <a:t>2</a:t>
            </a:r>
          </a:p>
          <a:p>
            <a:r>
              <a:rPr lang="nl-NL" dirty="0" smtClean="0"/>
              <a:t>Over 2xH</a:t>
            </a:r>
          </a:p>
          <a:p>
            <a:endParaRPr lang="nl-NL" dirty="0" smtClean="0"/>
          </a:p>
          <a:p>
            <a:r>
              <a:rPr lang="nl-NL" dirty="0" smtClean="0"/>
              <a:t>H</a:t>
            </a:r>
            <a:r>
              <a:rPr lang="nl-NL" baseline="-25000" dirty="0" smtClean="0"/>
              <a:t>2</a:t>
            </a:r>
            <a:r>
              <a:rPr lang="nl-NL" dirty="0" smtClean="0"/>
              <a:t>O</a:t>
            </a:r>
          </a:p>
          <a:p>
            <a:r>
              <a:rPr lang="nl-NL" dirty="0" smtClean="0"/>
              <a:t>Nog O nodig</a:t>
            </a:r>
          </a:p>
          <a:p>
            <a:endParaRPr lang="nl-NL" dirty="0"/>
          </a:p>
          <a:p>
            <a:r>
              <a:rPr lang="nl-NL" dirty="0" smtClean="0"/>
              <a:t>Dus CH</a:t>
            </a:r>
            <a:r>
              <a:rPr lang="nl-NL" baseline="-25000" dirty="0" smtClean="0"/>
              <a:t>2</a:t>
            </a:r>
            <a:r>
              <a:rPr lang="nl-NL" dirty="0" smtClean="0"/>
              <a:t>O</a:t>
            </a:r>
            <a:endParaRPr lang="nl-NL" dirty="0"/>
          </a:p>
        </p:txBody>
      </p:sp>
    </p:spTree>
    <p:extLst>
      <p:ext uri="{BB962C8B-B14F-4D97-AF65-F5344CB8AC3E}">
        <p14:creationId xmlns:p14="http://schemas.microsoft.com/office/powerpoint/2010/main" val="1254368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4  (4p)</a:t>
            </a:r>
            <a:endParaRPr lang="nl-NL" dirty="0"/>
          </a:p>
        </p:txBody>
      </p:sp>
      <p:sp>
        <p:nvSpPr>
          <p:cNvPr id="3" name="Tijdelijke aanduiding voor inhoud 2"/>
          <p:cNvSpPr>
            <a:spLocks noGrp="1"/>
          </p:cNvSpPr>
          <p:nvPr>
            <p:ph idx="1"/>
          </p:nvPr>
        </p:nvSpPr>
        <p:spPr/>
        <p:txBody>
          <a:bodyPr>
            <a:normAutofit fontScale="92500" lnSpcReduction="10000"/>
          </a:bodyPr>
          <a:lstStyle/>
          <a:p>
            <a:r>
              <a:rPr lang="nl-NL" dirty="0"/>
              <a:t>Gegeven:</a:t>
            </a:r>
          </a:p>
          <a:p>
            <a:pPr lvl="1"/>
            <a:r>
              <a:rPr lang="nl-NL" dirty="0" err="1" smtClean="0"/>
              <a:t>Molverhouding</a:t>
            </a:r>
            <a:r>
              <a:rPr lang="nl-NL" dirty="0" smtClean="0"/>
              <a:t> tussen BaCO</a:t>
            </a:r>
            <a:r>
              <a:rPr lang="nl-NL" baseline="-25000" dirty="0" smtClean="0"/>
              <a:t>3</a:t>
            </a:r>
            <a:r>
              <a:rPr lang="nl-NL" dirty="0" smtClean="0"/>
              <a:t> en 4-HC.</a:t>
            </a:r>
          </a:p>
          <a:p>
            <a:pPr lvl="1"/>
            <a:r>
              <a:rPr lang="nl-NL" dirty="0" smtClean="0"/>
              <a:t>Opbrengst</a:t>
            </a:r>
          </a:p>
          <a:p>
            <a:pPr lvl="1"/>
            <a:endParaRPr lang="nl-NL" dirty="0" smtClean="0"/>
          </a:p>
          <a:p>
            <a:r>
              <a:rPr lang="nl-NL" dirty="0" smtClean="0"/>
              <a:t>Herkennen</a:t>
            </a:r>
            <a:r>
              <a:rPr lang="nl-NL" dirty="0"/>
              <a:t>:</a:t>
            </a:r>
          </a:p>
          <a:p>
            <a:pPr lvl="1"/>
            <a:r>
              <a:rPr lang="nl-NL" dirty="0" smtClean="0"/>
              <a:t>Formule voor rendement. (BINAS 37H, ook voor meer formules)</a:t>
            </a:r>
          </a:p>
          <a:p>
            <a:pPr lvl="1"/>
            <a:r>
              <a:rPr lang="nl-NL" dirty="0" smtClean="0"/>
              <a:t>C-14, dus rekening mee houden in de molaire massa</a:t>
            </a:r>
          </a:p>
          <a:p>
            <a:pPr lvl="1"/>
            <a:r>
              <a:rPr lang="nl-NL" dirty="0" smtClean="0"/>
              <a:t>Standaard rekenopgave:</a:t>
            </a:r>
          </a:p>
          <a:p>
            <a:pPr marL="274320" lvl="1" indent="0">
              <a:buNone/>
            </a:pPr>
            <a:r>
              <a:rPr lang="nl-NL" dirty="0"/>
              <a:t>	</a:t>
            </a:r>
            <a:r>
              <a:rPr lang="nl-NL" dirty="0" smtClean="0"/>
              <a:t>massa stof 1</a:t>
            </a:r>
            <a:r>
              <a:rPr lang="nl-NL" dirty="0" smtClean="0">
                <a:latin typeface="Arial" panose="020B0604020202020204" pitchFamily="34" charset="0"/>
                <a:cs typeface="Arial" panose="020B0604020202020204" pitchFamily="34" charset="0"/>
              </a:rPr>
              <a:t>→ mol 1 → mol 2 (via </a:t>
            </a:r>
            <a:r>
              <a:rPr lang="nl-NL" dirty="0" err="1" smtClean="0">
                <a:latin typeface="Arial" panose="020B0604020202020204" pitchFamily="34" charset="0"/>
                <a:cs typeface="Arial" panose="020B0604020202020204" pitchFamily="34" charset="0"/>
              </a:rPr>
              <a:t>molverhouding</a:t>
            </a:r>
            <a:r>
              <a:rPr lang="nl-NL" dirty="0" smtClean="0">
                <a:latin typeface="Arial" panose="020B0604020202020204" pitchFamily="34" charset="0"/>
                <a:cs typeface="Arial" panose="020B0604020202020204" pitchFamily="34" charset="0"/>
              </a:rPr>
              <a:t>) → massa 2 </a:t>
            </a:r>
            <a:endParaRPr lang="nl-NL" dirty="0" smtClean="0"/>
          </a:p>
          <a:p>
            <a:pPr marL="274320" lvl="1" indent="0">
              <a:buNone/>
            </a:pPr>
            <a:endParaRPr lang="nl-NL" dirty="0"/>
          </a:p>
          <a:p>
            <a:r>
              <a:rPr lang="nl-NL" dirty="0" smtClean="0"/>
              <a:t>TIP:</a:t>
            </a:r>
          </a:p>
          <a:p>
            <a:pPr lvl="1"/>
            <a:r>
              <a:rPr lang="nl-NL" dirty="0" smtClean="0"/>
              <a:t>Berekenen van molaire massa’s van stoffen met isotopen:</a:t>
            </a:r>
          </a:p>
          <a:p>
            <a:pPr lvl="2"/>
            <a:r>
              <a:rPr lang="nl-NL" dirty="0" smtClean="0"/>
              <a:t>gebruik de molaire massa uit tabel 98</a:t>
            </a:r>
          </a:p>
          <a:p>
            <a:pPr lvl="2"/>
            <a:r>
              <a:rPr lang="nl-NL" dirty="0" smtClean="0"/>
              <a:t>Haal daar de gemiddelde atoommassa van het atoom van af (tabel 99)</a:t>
            </a:r>
          </a:p>
          <a:p>
            <a:pPr lvl="2"/>
            <a:r>
              <a:rPr lang="nl-NL" dirty="0" smtClean="0"/>
              <a:t>Tel de atoommassa van het isotoop er bij op. (tabel 25)</a:t>
            </a:r>
          </a:p>
          <a:p>
            <a:pPr marL="274320" lvl="1" indent="0">
              <a:buNone/>
            </a:pPr>
            <a:endParaRPr lang="nl-NL" dirty="0" smtClean="0"/>
          </a:p>
          <a:p>
            <a:pPr lvl="1"/>
            <a:endParaRPr lang="nl-NL" dirty="0"/>
          </a:p>
          <a:p>
            <a:pPr marL="0" indent="0">
              <a:buNone/>
            </a:pPr>
            <a:endParaRPr lang="nl-NL" dirty="0"/>
          </a:p>
          <a:p>
            <a:pPr marL="0" indent="0">
              <a:buNone/>
            </a:pPr>
            <a:endParaRPr lang="nl-NL" dirty="0"/>
          </a:p>
          <a:p>
            <a:endParaRPr lang="nl-NL" dirty="0"/>
          </a:p>
        </p:txBody>
      </p:sp>
    </p:spTree>
    <p:extLst>
      <p:ext uri="{BB962C8B-B14F-4D97-AF65-F5344CB8AC3E}">
        <p14:creationId xmlns:p14="http://schemas.microsoft.com/office/powerpoint/2010/main" val="3600660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6  (1p)</a:t>
            </a:r>
            <a:endParaRPr lang="nl-NL" dirty="0"/>
          </a:p>
        </p:txBody>
      </p:sp>
      <p:sp>
        <p:nvSpPr>
          <p:cNvPr id="3" name="Tijdelijke aanduiding voor inhoud 2"/>
          <p:cNvSpPr>
            <a:spLocks noGrp="1"/>
          </p:cNvSpPr>
          <p:nvPr>
            <p:ph idx="1"/>
          </p:nvPr>
        </p:nvSpPr>
        <p:spPr/>
        <p:txBody>
          <a:bodyPr>
            <a:normAutofit/>
          </a:bodyPr>
          <a:lstStyle/>
          <a:p>
            <a:r>
              <a:rPr lang="nl-NL" dirty="0" smtClean="0"/>
              <a:t>Gegeven:</a:t>
            </a:r>
          </a:p>
          <a:p>
            <a:pPr lvl="1"/>
            <a:r>
              <a:rPr lang="nl-NL" dirty="0" smtClean="0"/>
              <a:t>Additiereactie van </a:t>
            </a:r>
            <a:r>
              <a:rPr lang="nl-NL" dirty="0" err="1" smtClean="0"/>
              <a:t>methanal</a:t>
            </a:r>
            <a:r>
              <a:rPr lang="nl-NL" dirty="0" smtClean="0"/>
              <a:t> aan </a:t>
            </a:r>
            <a:r>
              <a:rPr lang="nl-NL" dirty="0" err="1" smtClean="0"/>
              <a:t>methanal</a:t>
            </a:r>
            <a:endParaRPr lang="nl-NL" dirty="0" smtClean="0"/>
          </a:p>
          <a:p>
            <a:pPr lvl="1"/>
            <a:r>
              <a:rPr lang="nl-NL" dirty="0" err="1" smtClean="0"/>
              <a:t>Hydroxyethanal</a:t>
            </a:r>
            <a:r>
              <a:rPr lang="nl-NL" dirty="0" smtClean="0"/>
              <a:t> wordt gevormd</a:t>
            </a:r>
          </a:p>
          <a:p>
            <a:pPr marL="274320" lvl="1" indent="0">
              <a:buNone/>
            </a:pPr>
            <a:endParaRPr lang="nl-NL" baseline="-25000" dirty="0" smtClean="0"/>
          </a:p>
          <a:p>
            <a:r>
              <a:rPr lang="nl-NL" dirty="0" smtClean="0"/>
              <a:t>Herkennen:</a:t>
            </a:r>
          </a:p>
          <a:p>
            <a:pPr lvl="1"/>
            <a:r>
              <a:rPr lang="nl-NL" dirty="0" smtClean="0"/>
              <a:t>Naamgeving</a:t>
            </a:r>
          </a:p>
          <a:p>
            <a:pPr lvl="1"/>
            <a:r>
              <a:rPr lang="nl-NL" dirty="0" smtClean="0"/>
              <a:t>Je hebt hier niet nodig wat een additiereactie is, </a:t>
            </a:r>
            <a:r>
              <a:rPr lang="nl-NL" b="1" dirty="0" smtClean="0"/>
              <a:t>maar</a:t>
            </a:r>
            <a:r>
              <a:rPr lang="nl-NL" dirty="0" smtClean="0"/>
              <a:t> het is wel handig als je ook kijkt hoe de additiereactie hier verloopt, omdat je dat in de volgende opgave nodig hebt.</a:t>
            </a:r>
            <a:endParaRPr lang="nl-NL" dirty="0"/>
          </a:p>
          <a:p>
            <a:pPr marL="0" indent="0">
              <a:buNone/>
            </a:pPr>
            <a:endParaRPr lang="nl-NL" dirty="0" smtClean="0"/>
          </a:p>
        </p:txBody>
      </p:sp>
      <p:pic>
        <p:nvPicPr>
          <p:cNvPr id="4" name="Afbeelding 3"/>
          <p:cNvPicPr>
            <a:picLocks noChangeAspect="1"/>
          </p:cNvPicPr>
          <p:nvPr/>
        </p:nvPicPr>
        <p:blipFill>
          <a:blip r:embed="rId2"/>
          <a:stretch>
            <a:fillRect/>
          </a:stretch>
        </p:blipFill>
        <p:spPr>
          <a:xfrm>
            <a:off x="1187624" y="4869160"/>
            <a:ext cx="5544616" cy="1383247"/>
          </a:xfrm>
          <a:prstGeom prst="rect">
            <a:avLst/>
          </a:prstGeom>
        </p:spPr>
      </p:pic>
    </p:spTree>
    <p:extLst>
      <p:ext uri="{BB962C8B-B14F-4D97-AF65-F5344CB8AC3E}">
        <p14:creationId xmlns:p14="http://schemas.microsoft.com/office/powerpoint/2010/main" val="19500801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7  (3p)</a:t>
            </a:r>
            <a:endParaRPr lang="nl-NL" dirty="0"/>
          </a:p>
        </p:txBody>
      </p:sp>
      <p:sp>
        <p:nvSpPr>
          <p:cNvPr id="3" name="Tijdelijke aanduiding voor inhoud 2"/>
          <p:cNvSpPr>
            <a:spLocks noGrp="1"/>
          </p:cNvSpPr>
          <p:nvPr>
            <p:ph idx="1"/>
          </p:nvPr>
        </p:nvSpPr>
        <p:spPr/>
        <p:txBody>
          <a:bodyPr>
            <a:normAutofit/>
          </a:bodyPr>
          <a:lstStyle/>
          <a:p>
            <a:r>
              <a:rPr lang="nl-NL" dirty="0" smtClean="0"/>
              <a:t>Gegeven:</a:t>
            </a:r>
          </a:p>
          <a:p>
            <a:pPr lvl="1"/>
            <a:r>
              <a:rPr lang="nl-NL" dirty="0" smtClean="0"/>
              <a:t>Additiereactie van </a:t>
            </a:r>
            <a:r>
              <a:rPr lang="nl-NL" dirty="0" err="1" smtClean="0"/>
              <a:t>methanal</a:t>
            </a:r>
            <a:r>
              <a:rPr lang="nl-NL" dirty="0" smtClean="0"/>
              <a:t> aan </a:t>
            </a:r>
            <a:r>
              <a:rPr lang="nl-NL" dirty="0" err="1" smtClean="0"/>
              <a:t>hydroxymethanal</a:t>
            </a:r>
            <a:endParaRPr lang="nl-NL" dirty="0" smtClean="0"/>
          </a:p>
          <a:p>
            <a:pPr marL="274320" lvl="1" indent="0">
              <a:buNone/>
            </a:pPr>
            <a:endParaRPr lang="nl-NL" baseline="-25000" dirty="0" smtClean="0"/>
          </a:p>
          <a:p>
            <a:pPr marL="0" indent="0">
              <a:buNone/>
            </a:pPr>
            <a:endParaRPr lang="nl-NL" dirty="0" smtClean="0"/>
          </a:p>
        </p:txBody>
      </p:sp>
      <p:pic>
        <p:nvPicPr>
          <p:cNvPr id="4" name="Afbeelding 3"/>
          <p:cNvPicPr>
            <a:picLocks noChangeAspect="1"/>
          </p:cNvPicPr>
          <p:nvPr/>
        </p:nvPicPr>
        <p:blipFill>
          <a:blip r:embed="rId2"/>
          <a:stretch>
            <a:fillRect/>
          </a:stretch>
        </p:blipFill>
        <p:spPr>
          <a:xfrm>
            <a:off x="640604" y="2669062"/>
            <a:ext cx="6924136" cy="3424234"/>
          </a:xfrm>
          <a:prstGeom prst="rect">
            <a:avLst/>
          </a:prstGeom>
        </p:spPr>
      </p:pic>
      <p:sp>
        <p:nvSpPr>
          <p:cNvPr id="5" name="Ovaal 4"/>
          <p:cNvSpPr/>
          <p:nvPr/>
        </p:nvSpPr>
        <p:spPr>
          <a:xfrm>
            <a:off x="1547664" y="2669062"/>
            <a:ext cx="648072" cy="903954"/>
          </a:xfrm>
          <a:prstGeom prst="ellipse">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Ovaal 5"/>
          <p:cNvSpPr/>
          <p:nvPr/>
        </p:nvSpPr>
        <p:spPr>
          <a:xfrm>
            <a:off x="2267744" y="5157192"/>
            <a:ext cx="648072" cy="903954"/>
          </a:xfrm>
          <a:prstGeom prst="ellipse">
            <a:avLst/>
          </a:prstGeom>
          <a:noFill/>
          <a:ln w="158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ekstvak 6"/>
          <p:cNvSpPr txBox="1"/>
          <p:nvPr/>
        </p:nvSpPr>
        <p:spPr>
          <a:xfrm>
            <a:off x="6084168" y="3058380"/>
            <a:ext cx="385042" cy="585030"/>
          </a:xfrm>
          <a:prstGeom prst="rect">
            <a:avLst/>
          </a:prstGeom>
          <a:noFill/>
        </p:spPr>
        <p:txBody>
          <a:bodyPr wrap="none" rtlCol="0">
            <a:spAutoFit/>
          </a:bodyPr>
          <a:lstStyle/>
          <a:p>
            <a:r>
              <a:rPr lang="nl-NL" sz="4000" dirty="0" smtClean="0">
                <a:solidFill>
                  <a:schemeClr val="tx2"/>
                </a:solidFill>
              </a:rPr>
              <a:t>*</a:t>
            </a:r>
            <a:endParaRPr lang="nl-NL" sz="4000" dirty="0">
              <a:solidFill>
                <a:schemeClr val="tx2"/>
              </a:solidFill>
            </a:endParaRPr>
          </a:p>
        </p:txBody>
      </p:sp>
    </p:spTree>
    <p:extLst>
      <p:ext uri="{BB962C8B-B14F-4D97-AF65-F5344CB8AC3E}">
        <p14:creationId xmlns:p14="http://schemas.microsoft.com/office/powerpoint/2010/main" val="14810214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2</a:t>
            </a:r>
            <a:r>
              <a:rPr lang="nl-NL" baseline="30000" dirty="0" smtClean="0"/>
              <a:t>e</a:t>
            </a:r>
            <a:r>
              <a:rPr lang="nl-NL" dirty="0" smtClean="0"/>
              <a:t> onderwerp</a:t>
            </a:r>
            <a:endParaRPr lang="nl-NL" dirty="0"/>
          </a:p>
        </p:txBody>
      </p:sp>
      <p:sp>
        <p:nvSpPr>
          <p:cNvPr id="3" name="Tijdelijke aanduiding voor inhoud 2"/>
          <p:cNvSpPr>
            <a:spLocks noGrp="1"/>
          </p:cNvSpPr>
          <p:nvPr>
            <p:ph idx="1"/>
          </p:nvPr>
        </p:nvSpPr>
        <p:spPr/>
        <p:txBody>
          <a:bodyPr/>
          <a:lstStyle/>
          <a:p>
            <a:pPr marL="0" indent="0">
              <a:buNone/>
            </a:pPr>
            <a:r>
              <a:rPr lang="nl-NL" dirty="0" smtClean="0"/>
              <a:t>Waterstof (7 opgaven, 19 punten)</a:t>
            </a:r>
          </a:p>
          <a:p>
            <a:pPr marL="0" indent="0">
              <a:buNone/>
            </a:pPr>
            <a:endParaRPr lang="nl-NL" dirty="0" smtClean="0"/>
          </a:p>
          <a:p>
            <a:r>
              <a:rPr lang="nl-NL" dirty="0" smtClean="0"/>
              <a:t>Onderwerpen: </a:t>
            </a:r>
          </a:p>
          <a:p>
            <a:pPr lvl="1"/>
            <a:r>
              <a:rPr lang="nl-NL" dirty="0" smtClean="0"/>
              <a:t>Groene chemie (duurzaamheid, katalysatoren), Energiediagrammen, Chemisch rekenen. </a:t>
            </a:r>
          </a:p>
        </p:txBody>
      </p:sp>
    </p:spTree>
    <p:extLst>
      <p:ext uri="{BB962C8B-B14F-4D97-AF65-F5344CB8AC3E}">
        <p14:creationId xmlns:p14="http://schemas.microsoft.com/office/powerpoint/2010/main" val="22430199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Opgave 11 en 12  (2p en 2p)</a:t>
            </a:r>
            <a:endParaRPr lang="nl-NL" dirty="0"/>
          </a:p>
        </p:txBody>
      </p:sp>
      <p:sp>
        <p:nvSpPr>
          <p:cNvPr id="3" name="Tijdelijke aanduiding voor inhoud 2"/>
          <p:cNvSpPr>
            <a:spLocks noGrp="1"/>
          </p:cNvSpPr>
          <p:nvPr>
            <p:ph idx="1"/>
          </p:nvPr>
        </p:nvSpPr>
        <p:spPr/>
        <p:txBody>
          <a:bodyPr>
            <a:normAutofit/>
          </a:bodyPr>
          <a:lstStyle/>
          <a:p>
            <a:r>
              <a:rPr lang="nl-NL" dirty="0" smtClean="0"/>
              <a:t>Herkennen:</a:t>
            </a:r>
          </a:p>
          <a:p>
            <a:pPr lvl="1"/>
            <a:r>
              <a:rPr lang="nl-NL" dirty="0" smtClean="0"/>
              <a:t>Brandstofcel (batterij waarbij continue stoffen worden aangevoerd die reageren in een redoxreactie, vaak reactie met zuurstof; verbrandingsreactie van de brandstof)</a:t>
            </a:r>
          </a:p>
          <a:p>
            <a:r>
              <a:rPr lang="nl-NL" dirty="0" smtClean="0"/>
              <a:t>Let op! (niet alleen bij deze opgave)</a:t>
            </a:r>
          </a:p>
          <a:p>
            <a:pPr lvl="1"/>
            <a:r>
              <a:rPr lang="nl-NL" dirty="0" smtClean="0"/>
              <a:t>De naam van een stof is iets anders dan een ion noemen en/of een formule geven.   </a:t>
            </a:r>
          </a:p>
          <a:p>
            <a:r>
              <a:rPr lang="nl-NL" dirty="0" smtClean="0"/>
              <a:t>Aanpak:</a:t>
            </a:r>
          </a:p>
          <a:p>
            <a:pPr lvl="1"/>
            <a:r>
              <a:rPr lang="nl-NL" dirty="0" smtClean="0"/>
              <a:t>Gebruik tabel 48 om te bepalen wat de </a:t>
            </a:r>
            <a:r>
              <a:rPr lang="nl-NL" dirty="0" err="1" smtClean="0"/>
              <a:t>halfreacties</a:t>
            </a:r>
            <a:r>
              <a:rPr lang="nl-NL" dirty="0" smtClean="0"/>
              <a:t> zijn.</a:t>
            </a:r>
          </a:p>
          <a:p>
            <a:pPr lvl="1"/>
            <a:r>
              <a:rPr lang="nl-NL" dirty="0" smtClean="0"/>
              <a:t>Bij welke elektrode reageert waterstof? En waar zuurstof? </a:t>
            </a:r>
          </a:p>
          <a:p>
            <a:pPr lvl="1"/>
            <a:r>
              <a:rPr lang="nl-NL" dirty="0" smtClean="0"/>
              <a:t>Vraag 12: waar ontstaan H+ ionen en waar zijn ze nodig? Dat geeft ook de beweging van de ionen aan.</a:t>
            </a:r>
          </a:p>
        </p:txBody>
      </p:sp>
    </p:spTree>
    <p:extLst>
      <p:ext uri="{BB962C8B-B14F-4D97-AF65-F5344CB8AC3E}">
        <p14:creationId xmlns:p14="http://schemas.microsoft.com/office/powerpoint/2010/main" val="35739603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elderheid">
  <a:themeElements>
    <a:clrScheme name="Helderhei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Kantoor - klassiek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lderhei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356</TotalTime>
  <Words>834</Words>
  <Application>Microsoft Office PowerPoint</Application>
  <PresentationFormat>Diavoorstelling (4:3)</PresentationFormat>
  <Paragraphs>164</Paragraphs>
  <Slides>15</Slides>
  <Notes>0</Notes>
  <HiddenSlides>0</HiddenSlides>
  <MMClips>0</MMClips>
  <ScaleCrop>false</ScaleCrop>
  <HeadingPairs>
    <vt:vector size="8" baseType="variant">
      <vt:variant>
        <vt:lpstr>Gebruikte lettertypen</vt:lpstr>
      </vt:variant>
      <vt:variant>
        <vt:i4>1</vt:i4>
      </vt:variant>
      <vt:variant>
        <vt:lpstr>Thema</vt:lpstr>
      </vt:variant>
      <vt:variant>
        <vt:i4>1</vt:i4>
      </vt:variant>
      <vt:variant>
        <vt:lpstr>Ingesloten OLE-bronprogramma's</vt:lpstr>
      </vt:variant>
      <vt:variant>
        <vt:i4>1</vt:i4>
      </vt:variant>
      <vt:variant>
        <vt:lpstr>Diatitels</vt:lpstr>
      </vt:variant>
      <vt:variant>
        <vt:i4>15</vt:i4>
      </vt:variant>
    </vt:vector>
  </HeadingPairs>
  <TitlesOfParts>
    <vt:vector size="18" baseType="lpstr">
      <vt:lpstr>Arial</vt:lpstr>
      <vt:lpstr>Helderheid</vt:lpstr>
      <vt:lpstr>Image</vt:lpstr>
      <vt:lpstr>Examen 2015-2 pilot</vt:lpstr>
      <vt:lpstr>ALGEMEEN</vt:lpstr>
      <vt:lpstr>1e onderwerp</vt:lpstr>
      <vt:lpstr>Opgave 2  (2p)</vt:lpstr>
      <vt:lpstr>Opgave 4  (4p)</vt:lpstr>
      <vt:lpstr>Opgave 6  (1p)</vt:lpstr>
      <vt:lpstr>Opgave 7  (3p)</vt:lpstr>
      <vt:lpstr>2e onderwerp</vt:lpstr>
      <vt:lpstr>Opgave 11 en 12  (2p en 2p)</vt:lpstr>
      <vt:lpstr>Opgave 14  (2p)</vt:lpstr>
      <vt:lpstr>Opgave 17  (4p)</vt:lpstr>
      <vt:lpstr>3e onderwerp</vt:lpstr>
      <vt:lpstr>Opgave 20  (4p)</vt:lpstr>
      <vt:lpstr>4e onderwerp</vt:lpstr>
      <vt:lpstr>Opgave 26 (3p)</vt:lpstr>
    </vt:vector>
  </TitlesOfParts>
  <Company>Het hooghuis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Examen 2013-2</dc:title>
  <dc:creator>Marcel Sweers</dc:creator>
  <cp:lastModifiedBy>Marcel Sweers </cp:lastModifiedBy>
  <cp:revision>38</cp:revision>
  <dcterms:created xsi:type="dcterms:W3CDTF">2014-04-17T10:28:18Z</dcterms:created>
  <dcterms:modified xsi:type="dcterms:W3CDTF">2016-04-14T10:33:13Z</dcterms:modified>
</cp:coreProperties>
</file>